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0" r:id="rId16"/>
    <p:sldId id="273" r:id="rId1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438F-112A-42B2-8C26-D073E7B23189}" type="datetimeFigureOut">
              <a:rPr lang="hu-HU" smtClean="0"/>
              <a:t>2019. 03. 25.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FE15-6CBA-4B7E-844E-6DC7FA2A64E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3483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438F-112A-42B2-8C26-D073E7B23189}" type="datetimeFigureOut">
              <a:rPr lang="hu-HU" smtClean="0"/>
              <a:t>2019. 03. 25.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FE15-6CBA-4B7E-844E-6DC7FA2A64E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4389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438F-112A-42B2-8C26-D073E7B23189}" type="datetimeFigureOut">
              <a:rPr lang="hu-HU" smtClean="0"/>
              <a:t>2019. 03. 25.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FE15-6CBA-4B7E-844E-6DC7FA2A64E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6387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438F-112A-42B2-8C26-D073E7B23189}" type="datetimeFigureOut">
              <a:rPr lang="hu-HU" smtClean="0"/>
              <a:t>2019. 03. 25.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FE15-6CBA-4B7E-844E-6DC7FA2A64E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4581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438F-112A-42B2-8C26-D073E7B23189}" type="datetimeFigureOut">
              <a:rPr lang="hu-HU" smtClean="0"/>
              <a:t>2019. 03. 25.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FE15-6CBA-4B7E-844E-6DC7FA2A64E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4679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438F-112A-42B2-8C26-D073E7B23189}" type="datetimeFigureOut">
              <a:rPr lang="hu-HU" smtClean="0"/>
              <a:t>2019. 03. 25.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FE15-6CBA-4B7E-844E-6DC7FA2A64E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9857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438F-112A-42B2-8C26-D073E7B23189}" type="datetimeFigureOut">
              <a:rPr lang="hu-HU" smtClean="0"/>
              <a:t>2019. 03. 25.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FE15-6CBA-4B7E-844E-6DC7FA2A64E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0857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438F-112A-42B2-8C26-D073E7B23189}" type="datetimeFigureOut">
              <a:rPr lang="hu-HU" smtClean="0"/>
              <a:t>2019. 03. 25.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FE15-6CBA-4B7E-844E-6DC7FA2A64E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1269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438F-112A-42B2-8C26-D073E7B23189}" type="datetimeFigureOut">
              <a:rPr lang="hu-HU" smtClean="0"/>
              <a:t>2019. 03. 25.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FE15-6CBA-4B7E-844E-6DC7FA2A64E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0564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438F-112A-42B2-8C26-D073E7B23189}" type="datetimeFigureOut">
              <a:rPr lang="hu-HU" smtClean="0"/>
              <a:t>2019. 03. 25.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FE15-6CBA-4B7E-844E-6DC7FA2A64E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8945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438F-112A-42B2-8C26-D073E7B23189}" type="datetimeFigureOut">
              <a:rPr lang="hu-HU" smtClean="0"/>
              <a:t>2019. 03. 25.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4FE15-6CBA-4B7E-844E-6DC7FA2A64E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67294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1438F-112A-42B2-8C26-D073E7B23189}" type="datetimeFigureOut">
              <a:rPr lang="hu-HU" smtClean="0"/>
              <a:t>2019. 03. 25.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4FE15-6CBA-4B7E-844E-6DC7FA2A64E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226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87926" y="2410836"/>
            <a:ext cx="11499273" cy="1413019"/>
          </a:xfrm>
        </p:spPr>
        <p:txBody>
          <a:bodyPr>
            <a:normAutofit/>
          </a:bodyPr>
          <a:lstStyle/>
          <a:p>
            <a:r>
              <a:rPr lang="hu-HU" sz="2800" dirty="0" smtClean="0"/>
              <a:t>A klímaváltozás hatásaihoz való alkalmazkodás a műszaki tervezésben és a beruházások környezetvédelmi előkészítésében, adaptációs lehetőségek - paradigmaváltás a szakértői területen belül.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64876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241" y="0"/>
            <a:ext cx="9863296" cy="676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182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87926" y="307493"/>
            <a:ext cx="1145770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A szervezett teljes körű ÜHG </a:t>
            </a:r>
            <a:r>
              <a:rPr lang="hu-H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leltárának</a:t>
            </a:r>
            <a:r>
              <a:rPr lang="hu-H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elkészítéséhez segítséget ad az ISO 14064 szabványsorozat. A szabványsorozat pontosan definiálja, hogyan végezhető el a kibocsátások lehatárolása, mely ÜHG gázok figyelembe vételével kell elkészíteni a kibocsátások </a:t>
            </a:r>
            <a:r>
              <a:rPr lang="hu-H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számítását.</a:t>
            </a:r>
          </a:p>
          <a:p>
            <a:pPr algn="just"/>
            <a:endParaRPr lang="hu-H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hu-H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hu-H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részletes leltár és kibocsátás számítás jó lehetőség arra, hogy a szervezet tisztában legyen azzal, hogy melyek azok a források, ahol lehetőség van a kibocsátás csökkentő intézkedések meghatározására. </a:t>
            </a:r>
            <a:endParaRPr lang="hu-HU" sz="2400" dirty="0"/>
          </a:p>
        </p:txBody>
      </p:sp>
      <p:sp>
        <p:nvSpPr>
          <p:cNvPr id="5" name="Téglalap 4"/>
          <p:cNvSpPr/>
          <p:nvPr/>
        </p:nvSpPr>
        <p:spPr>
          <a:xfrm>
            <a:off x="297870" y="3868157"/>
            <a:ext cx="116378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Az Európai Unió Emisszió Kereskedelmi Rendszerébe tartozó tevékenységeket végző szervezetek 2005 óta kötelezettek a kibocsátásuk éves elszámolására. Az EU ETS rendszerben egyelőre (néhány kivételtől eltekintve) csak a tevékenység </a:t>
            </a:r>
            <a:r>
              <a:rPr lang="hu-H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közvetlen kibocsátása számolandó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hu-H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kizárólag a szén-dioxid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, mint ÜHG számítása kötelező. Ez azt jelenti, hogy az érintett szervezeteknek a tüzelőberendezéseiben felhasznált tüzelőanyagok, illetve az EU ETS rendszerben deklarált technológiákból származó CO</a:t>
            </a:r>
            <a:r>
              <a:rPr lang="hu-HU" sz="1100" b="0" i="0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kibocsátást kell elszámolni.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24885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738" y="0"/>
            <a:ext cx="8990733" cy="671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78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71972" y="376444"/>
            <a:ext cx="5129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dirty="0" err="1">
                <a:solidFill>
                  <a:srgbClr val="000000"/>
                </a:solidFill>
                <a:latin typeface="Calibri Light" panose="020F0302020204030204" pitchFamily="34" charset="0"/>
              </a:rPr>
              <a:t>Mitigációs</a:t>
            </a:r>
            <a:r>
              <a:rPr lang="hu-HU" sz="2800" b="1" dirty="0">
                <a:solidFill>
                  <a:srgbClr val="000000"/>
                </a:solidFill>
                <a:latin typeface="Calibri Light" panose="020F0302020204030204" pitchFamily="34" charset="0"/>
              </a:rPr>
              <a:t> intézkedések tervezése </a:t>
            </a:r>
            <a:endParaRPr lang="hu-HU" sz="2800" b="1" dirty="0"/>
          </a:p>
        </p:txBody>
      </p:sp>
      <p:sp>
        <p:nvSpPr>
          <p:cNvPr id="5" name="Téglalap 4"/>
          <p:cNvSpPr/>
          <p:nvPr/>
        </p:nvSpPr>
        <p:spPr>
          <a:xfrm>
            <a:off x="271972" y="1056098"/>
            <a:ext cx="1155981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A jogszabály szerint a létesítmények következő feladata az, hogy bemutassa, milyen kibocsátás csökkentési lehetőségeket talál, amelyet tevékenységében hatékonyan tud alkalmazni. </a:t>
            </a:r>
            <a:endParaRPr lang="hu-H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hu-H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A fentiekben bemutatott ÜHG leltár elkészítése segítheti a szervezeteket abban, hogy </a:t>
            </a:r>
            <a:r>
              <a:rPr lang="hu-H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kiválasszák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 azokat a jelentős ÜHG emissziót eredményező forrásokat, amivel foglalkozniuk érdemes. Az energia megtakarítási intézkedések minden esetben ÜHG kibocsátást eredményeznek, így kézenfekvő, hogy az érintett szervezetek elsőként az energia megtakarítási lehetőségeket fontolják meg. </a:t>
            </a:r>
            <a:endParaRPr lang="hu-H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hu-H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Magas ÜHG megtakarítás érhető el az épületek klimatizációjának átgondolásával, a klímaberendezések kiváltásával, vagy kisebb GWP egységű klímagázok alkalmazásával. </a:t>
            </a:r>
            <a:endParaRPr lang="hu-H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hu-H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Az érintett szervezetek számára nemcsak kötelezettséget jelenthet, hanem megtakarítást, és költséghatékony megoldásokat is eredményezhet a </a:t>
            </a:r>
            <a:r>
              <a:rPr lang="hu-H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mitigációs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 intézkedések meghatározása.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6704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Ã©ptalÃ¡lat a kÃ¶vetkezÅre: âfotoszintÃ©zisâ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06" y="1572318"/>
            <a:ext cx="10818361" cy="322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34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475826" y="2246807"/>
            <a:ext cx="991155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800" b="1" dirty="0">
                <a:solidFill>
                  <a:srgbClr val="000000"/>
                </a:solidFill>
                <a:latin typeface="Calibri Light" panose="020F0302020204030204" pitchFamily="34" charset="0"/>
              </a:rPr>
              <a:t>Képzés, tanúsítás, szakértői jogosultság </a:t>
            </a:r>
            <a:endParaRPr lang="hu-HU" sz="4800" b="1" dirty="0"/>
          </a:p>
        </p:txBody>
      </p:sp>
    </p:spTree>
    <p:extLst>
      <p:ext uri="{BB962C8B-B14F-4D97-AF65-F5344CB8AC3E}">
        <p14:creationId xmlns:p14="http://schemas.microsoft.com/office/powerpoint/2010/main" val="841323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sys\Desktop\20160309_173549.jpg"/>
          <p:cNvPicPr>
            <a:picLocks noChangeAspect="1" noChangeArrowheads="1"/>
          </p:cNvPicPr>
          <p:nvPr/>
        </p:nvPicPr>
        <p:blipFill>
          <a:blip r:embed="rId2"/>
          <a:srcRect l="15145" t="8780" r="35469"/>
          <a:stretch>
            <a:fillRect/>
          </a:stretch>
        </p:blipFill>
        <p:spPr bwMode="auto">
          <a:xfrm>
            <a:off x="5032790" y="180838"/>
            <a:ext cx="5929355" cy="6571254"/>
          </a:xfrm>
          <a:prstGeom prst="rect">
            <a:avLst/>
          </a:prstGeom>
          <a:noFill/>
        </p:spPr>
      </p:pic>
      <p:sp>
        <p:nvSpPr>
          <p:cNvPr id="8" name="Téglalap 7"/>
          <p:cNvSpPr/>
          <p:nvPr/>
        </p:nvSpPr>
        <p:spPr>
          <a:xfrm>
            <a:off x="227825" y="1948771"/>
            <a:ext cx="45608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400" b="1" i="1" dirty="0">
                <a:solidFill>
                  <a:prstClr val="black"/>
                </a:solidFill>
              </a:rPr>
              <a:t>„Néha meg kell tenned mindent, amit bírsz, hogy mosolyogva gyere ki az egészből, icipici mosollyal.”</a:t>
            </a:r>
          </a:p>
        </p:txBody>
      </p:sp>
      <p:sp>
        <p:nvSpPr>
          <p:cNvPr id="5" name="Téglalap 4"/>
          <p:cNvSpPr/>
          <p:nvPr/>
        </p:nvSpPr>
        <p:spPr>
          <a:xfrm>
            <a:off x="742950" y="4213225"/>
            <a:ext cx="355282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hu-HU" altLang="hu-HU" sz="2400" b="1" dirty="0">
                <a:solidFill>
                  <a:srgbClr val="5B9BD5">
                    <a:lumMod val="50000"/>
                  </a:srgbClr>
                </a:solidFill>
              </a:rPr>
              <a:t>Köszönöm a figyelmet!</a:t>
            </a:r>
            <a:endParaRPr lang="hu-HU" altLang="hu-HU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49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57185" y="362588"/>
            <a:ext cx="62062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dirty="0">
                <a:solidFill>
                  <a:srgbClr val="000000"/>
                </a:solidFill>
                <a:latin typeface="Calibri Light" panose="020F0302020204030204" pitchFamily="34" charset="0"/>
              </a:rPr>
              <a:t>Az adaptációs lehetőségek meghatározása </a:t>
            </a:r>
            <a:endParaRPr lang="hu-HU" sz="2800" b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954" y="1176337"/>
            <a:ext cx="10296033" cy="361518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699" y="1828384"/>
            <a:ext cx="10653492" cy="305216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467435" y="2621157"/>
            <a:ext cx="112147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A klímaváltozás és annak hatásai nem kerülhetők el, továbbá a hatások gyorsuló ütemben erősödnek. Tekintettel erre, fel kell készülnünk az élet minden területén a várható kedvezőtlen hatásokra, erősíteni kell az alkalmazkodás eszközeit és intézményeit, valamint meg kell tenni mindazokat az intézkedéseket, amelyek előrelátható módon a változások káros következményeinek enyhítését szolgálják. </a:t>
            </a:r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467436" y="4186673"/>
            <a:ext cx="112147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Az adaptáció lényegében az éghajlatváltozással összefüggő károk mérséklését és az érzékenység csökkentése érdekében megtett lépéseket jelenti. Az alkalmazkodási lehetőségek célja minden esetben a tevékenység és a hozzá kapcsolódó eszközök, berendezések sérülékenységének a csökkentése, így közvetetten a környezetben esetlegesen bekövetkező károk elhárítása.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4888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04799" y="404475"/>
            <a:ext cx="1161010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Az alkalmazkodás lehetséges módjait, azok bemutatását a tervezett vagy meglévő technológia műszaki jellemzőinek, a feltárt várható környezeti hatások, valamint kockázati értékek ismeretében szükséges azonosítani. </a:t>
            </a:r>
            <a:endParaRPr lang="hu-H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hu-H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Az alkalmazkodási lehetőségek célja minden esetben a tevékenység és a hozzá kapcsolódó eszközök, berendezések sérülékenységének a csökkentése, így közvetetten az esetlegesen bekövetkező károk megelőzése.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1881803"/>
            <a:ext cx="6562725" cy="4914900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7983322" y="3101642"/>
            <a:ext cx="3169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Az adaptáció gazdasági kérdései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8811113" y="4339253"/>
            <a:ext cx="1514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dirty="0" smtClean="0"/>
              <a:t>Jó gyakorlatok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76631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591202" y="390298"/>
            <a:ext cx="70210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400" dirty="0" smtClean="0"/>
              <a:t>A tevékenység hatása a terület adaptációs képességére</a:t>
            </a:r>
            <a:endParaRPr lang="hu-HU" sz="24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91" y="1316614"/>
            <a:ext cx="11717869" cy="567604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155" y="2046712"/>
            <a:ext cx="11944845" cy="604314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313891" y="2967335"/>
            <a:ext cx="11504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 helyszín környezetében található eszközök és infrastruktúrák sérülékenységét és adaptációs képességét befolyásolja-e a vizsgált tevékenység? 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09981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77091" y="377041"/>
            <a:ext cx="11582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Fontos kiemelni, hogy nem csak az éghajlati paraméterek egyes megváltozása hat az adott tényezőre, hanem a tevékenység is hatással lehet a környezetének alkalmazkodó képességére. Megváltoztathatja a mikroklímát, átalakíthatja a szélcsatornákat vagy éppen hatással lehet a felszíni vagy felszín alatti vízkészletekre. Ezek a kérdések nagyrészt a környezeti vizsgálat során is </a:t>
            </a:r>
            <a:r>
              <a:rPr lang="hu-H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előkerülnek.</a:t>
            </a:r>
          </a:p>
          <a:p>
            <a:pPr algn="just"/>
            <a:endParaRPr lang="hu-HU" sz="2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hu-HU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hu-H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vizsgálatban ennél a pontnál meg kell fordítani a logikát. Nem azt vizsgáljuk, hogy az egyes éghajlati paraméter változása hogyan hat az adott tényezőre, hanem, hogy az adott beruházás, tevékenység képes-e befolyásolni a környezet képességét az alkalmazkodásra. Vizsgálni szükséges, hogy a beruházás növelheti-e az éghajlatváltozással kapcsolatos kockázatok előfordulásának gyakoriságát vagy a következmény hatásának mértékét. 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290559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401781" y="446038"/>
            <a:ext cx="112221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Példaként a városi környezetben megvalósuló beruházásokat említenénk. A városi környezetben általánosságban elmondható, hogy Magyarországon a hőhullámos napok számának növekedése jelenti az egyik legnagyobb kockázatot. Éppen ezért egy új beruházás során vizsgálni szükséges, hogy az építmények hatással lehetnek-e a </a:t>
            </a:r>
            <a:r>
              <a:rPr lang="hu-H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mikroklimatikus</a:t>
            </a:r>
            <a:r>
              <a:rPr lang="hu-H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viszonyokra (pl. átszellőzési folyosók elzárása, árnyékolás csökkenése, hősziget hatás növekedése, stb.).</a:t>
            </a:r>
            <a:endParaRPr lang="hu-HU" sz="2400" dirty="0"/>
          </a:p>
        </p:txBody>
      </p:sp>
      <p:sp>
        <p:nvSpPr>
          <p:cNvPr id="5" name="Téglalap 4"/>
          <p:cNvSpPr/>
          <p:nvPr/>
        </p:nvSpPr>
        <p:spPr>
          <a:xfrm>
            <a:off x="401780" y="3452429"/>
            <a:ext cx="112221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Hasonlóan vizsgálandó (a környezeti hatástanulmány készítése során is) a csapadékvíz elvezetés megfelelősége. Azonban az éghajlatvédelmi vizsgálat során érdemes kitérni az esetlegesen nagyobb intenzitású csapadékok hullása esetén, hogy az adott beruházás befolyásolja-e a lefolyási viszonyokat. A rendkívüli intenzitású (&gt;20 éves visszatérési idő) csapadékhullások esetén hol jelenik meg a többletvíz. 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550352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92382" y="293317"/>
            <a:ext cx="67243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dirty="0">
                <a:solidFill>
                  <a:srgbClr val="000000"/>
                </a:solidFill>
                <a:latin typeface="Calibri Light" panose="020F0302020204030204" pitchFamily="34" charset="0"/>
              </a:rPr>
              <a:t>Üvegházhatású gáz kibocsátásának számítása </a:t>
            </a:r>
            <a:endParaRPr lang="hu-HU" sz="2800" b="1" dirty="0"/>
          </a:p>
        </p:txBody>
      </p:sp>
      <p:sp>
        <p:nvSpPr>
          <p:cNvPr id="5" name="Téglalap 4"/>
          <p:cNvSpPr/>
          <p:nvPr/>
        </p:nvSpPr>
        <p:spPr>
          <a:xfrm>
            <a:off x="292382" y="1277818"/>
            <a:ext cx="1145627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 számítási kötelezettséget a 314/2005. (XII. 25.) Korm. rendelet 4. számú mellékletének 6. </a:t>
            </a:r>
            <a:endParaRPr lang="hu-H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hu-HU" i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hu-HU" i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hg</a:t>
            </a:r>
            <a:r>
              <a:rPr lang="hu-H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 pontja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rendeli el, mely szerint az 1. számú mellékletbe tartozó tevékenységek esetén számszerűen be kell mutatni az egyes üvegházhatású gázok várható éves kibocsátását tonnában kifejezve; </a:t>
            </a:r>
            <a:endParaRPr lang="hu-H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hu-H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hu-H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illetve meg kell felelni a 6. számú melléklet 4. </a:t>
            </a:r>
            <a:r>
              <a:rPr lang="hu-HU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ak</a:t>
            </a:r>
            <a:r>
              <a:rPr lang="hu-H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) - 4. am) pontjában foglalt előírásoknak is, azaz el kell végezni </a:t>
            </a:r>
            <a:endParaRPr lang="hu-HU" i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hu-H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hu-H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ak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) az üvegházhatású gázok várható kibocsátásának - éves és tonnában meghatározott - bemutatása számításokkal alátámasztva, </a:t>
            </a:r>
            <a:endParaRPr lang="hu-H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hu-H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hu-H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) az olyan, lehetséges alkalmazkodási intézkedések, valamint az üvegházhatású gázok kibocsátásának csökkentését, illetve ellentételezését szolgáló intézkedések bemutatása, amelyek éghajlati, ökológiai és környezeti szempontból hasznosak, továbbá megvalósításuk nem jár aránytalanul magas költséggel, </a:t>
            </a:r>
            <a:endParaRPr lang="hu-H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hu-H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am) annak számításokkal alátámasztott bemutatása, hogy a tervezett tevékenység hogyan érinti az üvegházhatású gázok megkötését vagy növényzet általi elnyelését;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417478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18655" y="1928153"/>
            <a:ext cx="43011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Különböző globális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felmelegedési potenciál </a:t>
            </a:r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318655" y="374073"/>
            <a:ext cx="2729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ÜHG gázok</a:t>
            </a:r>
            <a:endParaRPr lang="hu-HU" sz="2800" b="1" dirty="0"/>
          </a:p>
        </p:txBody>
      </p:sp>
      <p:sp>
        <p:nvSpPr>
          <p:cNvPr id="6" name="Téglalap 5"/>
          <p:cNvSpPr/>
          <p:nvPr/>
        </p:nvSpPr>
        <p:spPr>
          <a:xfrm>
            <a:off x="762000" y="897293"/>
            <a:ext cx="94072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szén-dioxid (CO</a:t>
            </a:r>
            <a:r>
              <a:rPr lang="hu-HU" sz="1100" b="0" i="0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), a metán (CH</a:t>
            </a:r>
            <a:r>
              <a:rPr lang="hu-HU" sz="1100" b="0" i="0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), a </a:t>
            </a:r>
            <a:r>
              <a:rPr lang="hu-H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dinitrogén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-oxid (N</a:t>
            </a:r>
            <a:r>
              <a:rPr lang="hu-HU" sz="1100" b="0" i="0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O) és a fluorozott szénhidrogének (HFC) 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177" y="1266625"/>
            <a:ext cx="6867525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50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77091" y="321163"/>
            <a:ext cx="11526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A kibocsátott üvegházhatású gázok mennyiségét szén-dioxidegyenértékben (CO</a:t>
            </a:r>
            <a:r>
              <a:rPr lang="hu-HU" sz="2000" b="0" i="0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hu-H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eq) szokás meghatározni, hogy az összes kibocsátási forrás hatását egy számszerűsített értékben lehessen kifejezni. </a:t>
            </a:r>
            <a:endParaRPr lang="hu-HU" sz="2000" dirty="0"/>
          </a:p>
        </p:txBody>
      </p:sp>
      <p:sp>
        <p:nvSpPr>
          <p:cNvPr id="5" name="Téglalap 4"/>
          <p:cNvSpPr/>
          <p:nvPr/>
        </p:nvSpPr>
        <p:spPr>
          <a:xfrm>
            <a:off x="277091" y="1609636"/>
            <a:ext cx="116932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Így amennyiben a tevékenységből metán, szén-dioxid és kén-</a:t>
            </a:r>
            <a:r>
              <a:rPr lang="hu-H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hexaflourid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 is származik, a teljes ÜHG gáz kibocsátás a következő formula alapján számítható: </a:t>
            </a:r>
            <a:endParaRPr lang="hu-HU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hu-H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E </a:t>
            </a:r>
            <a:r>
              <a:rPr lang="hu-HU" sz="1100" b="0" i="0" u="none" strike="noStrike" baseline="30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total</a:t>
            </a:r>
            <a:r>
              <a:rPr lang="hu-HU" sz="1100" b="0" i="0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(t CO</a:t>
            </a:r>
            <a:r>
              <a:rPr lang="hu-HU" sz="1100" b="0" i="0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 </a:t>
            </a:r>
            <a:r>
              <a:rPr lang="hu-H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eq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)= GWP </a:t>
            </a:r>
            <a:r>
              <a:rPr lang="hu-HU" sz="1100" b="0" i="0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CH4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*E </a:t>
            </a:r>
            <a:r>
              <a:rPr lang="hu-HU" sz="1100" b="0" i="0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CH4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(t)+E </a:t>
            </a:r>
            <a:r>
              <a:rPr lang="hu-HU" sz="1100" b="0" i="0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CO2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(t)+ GWP </a:t>
            </a:r>
            <a:r>
              <a:rPr lang="hu-HU" sz="1100" b="0" i="0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SHF6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E </a:t>
            </a:r>
            <a:r>
              <a:rPr lang="hu-HU" sz="1100" b="0" i="0" u="none" strike="noStrike" baseline="30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SHF6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(t) 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1759527" y="4588271"/>
            <a:ext cx="87283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Az üvegház számítási protokoll a kibocsátásforrások három kategóriáját különbözteti meg.</a:t>
            </a:r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4662054" y="3782291"/>
            <a:ext cx="2923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Mit számoljunk bele?</a:t>
            </a:r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val="1506422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1008</Words>
  <Application>Microsoft Office PowerPoint</Application>
  <PresentationFormat>Szélesvásznú</PresentationFormat>
  <Paragraphs>52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Office-téma</vt:lpstr>
      <vt:lpstr>A klímaváltozás hatásaihoz való alkalmazkodás a műszaki tervezésben és a beruházások környezetvédelmi előkészítésében, adaptációs lehetőségek - paradigmaváltás a szakértői területen belül.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klímaváltozás hatásaihoz való alkalmazkodás a műszaki tervezésben és a beruházások környezetvédelmi előkészítésében, adaptációs lehetőségek - paradigmaváltás a szakértői területen belül.</dc:title>
  <dc:creator>Zsofia Gaal</dc:creator>
  <cp:lastModifiedBy>Zsofia Gaal</cp:lastModifiedBy>
  <cp:revision>25</cp:revision>
  <dcterms:created xsi:type="dcterms:W3CDTF">2019-03-25T19:29:03Z</dcterms:created>
  <dcterms:modified xsi:type="dcterms:W3CDTF">2019-03-25T20:15:15Z</dcterms:modified>
</cp:coreProperties>
</file>